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4" r:id="rId4"/>
    <p:sldId id="278" r:id="rId5"/>
    <p:sldId id="258" r:id="rId6"/>
    <p:sldId id="259" r:id="rId7"/>
    <p:sldId id="276" r:id="rId8"/>
    <p:sldId id="272" r:id="rId9"/>
    <p:sldId id="260" r:id="rId10"/>
    <p:sldId id="261" r:id="rId11"/>
    <p:sldId id="264" r:id="rId12"/>
    <p:sldId id="270" r:id="rId13"/>
    <p:sldId id="262" r:id="rId14"/>
    <p:sldId id="267" r:id="rId15"/>
    <p:sldId id="273" r:id="rId16"/>
    <p:sldId id="268" r:id="rId17"/>
    <p:sldId id="271" r:id="rId18"/>
    <p:sldId id="265" r:id="rId19"/>
    <p:sldId id="269" r:id="rId20"/>
    <p:sldId id="266" r:id="rId21"/>
    <p:sldId id="275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230FD8-A6BF-4760-99A3-0231C18A7467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241EA8-4AA5-403B-8F29-18B2A5D314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6616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41EA8-4AA5-403B-8F29-18B2A5D31493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783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556645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39652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3798848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839632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449212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6879774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254982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194653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031044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65254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600942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F50E6-8D7D-48F2-AB89-B43A19372B22}" type="datetimeFigureOut">
              <a:rPr lang="ru-RU" smtClean="0"/>
              <a:pPr/>
              <a:t>19.12.2015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51D80-C17F-4684-AE6F-672CACF2D89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74064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vb.ru/pushkin/01text/06prose/01prose/0862.ht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llustrators.ru/illustrations/441137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3600" y="903514"/>
            <a:ext cx="5606143" cy="2841172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AnastasiaScript" panose="02000505070000020002" pitchFamily="2" charset="0"/>
              </a:rPr>
              <a:t>А.С. Пушкин </a:t>
            </a:r>
            <a:br>
              <a:rPr lang="ru-RU" sz="4800" b="1" dirty="0" smtClean="0">
                <a:solidFill>
                  <a:schemeClr val="bg1"/>
                </a:solidFill>
                <a:latin typeface="AnastasiaScript" panose="02000505070000020002" pitchFamily="2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AnastasiaScript" panose="02000505070000020002" pitchFamily="2" charset="0"/>
              </a:rPr>
              <a:t>«Барышня-крестьянка»</a:t>
            </a:r>
            <a:endParaRPr lang="ru-RU" sz="4800" b="1" dirty="0">
              <a:solidFill>
                <a:schemeClr val="bg1"/>
              </a:solidFill>
              <a:latin typeface="AnastasiaScript" panose="02000505070000020002" pitchFamily="2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172200" y="4212771"/>
            <a:ext cx="5181599" cy="196419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875" y="976963"/>
            <a:ext cx="3809524" cy="520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5716237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7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98" y="2210770"/>
            <a:ext cx="5584556" cy="4188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246914" y="4458105"/>
            <a:ext cx="664028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«Откуда ты?» — «Из </a:t>
            </a:r>
            <a:r>
              <a:rPr lang="ru-RU" sz="2000" b="1" dirty="0" err="1" smtClean="0">
                <a:solidFill>
                  <a:schemeClr val="bg1"/>
                </a:solidFill>
              </a:rPr>
              <a:t>Прилучина</a:t>
            </a:r>
            <a:r>
              <a:rPr lang="ru-RU" sz="2000" b="1" dirty="0" smtClean="0">
                <a:solidFill>
                  <a:schemeClr val="bg1"/>
                </a:solidFill>
              </a:rPr>
              <a:t>; я дочь </a:t>
            </a:r>
            <a:r>
              <a:rPr lang="ru-RU" sz="2000" b="1" dirty="0" err="1" smtClean="0">
                <a:solidFill>
                  <a:schemeClr val="bg1"/>
                </a:solidFill>
              </a:rPr>
              <a:t>Василья</a:t>
            </a:r>
            <a:r>
              <a:rPr lang="ru-RU" sz="2000" b="1" dirty="0" smtClean="0">
                <a:solidFill>
                  <a:schemeClr val="bg1"/>
                </a:solidFill>
              </a:rPr>
              <a:t> кузнеца, иду по грибы» — «А ты, барин? </a:t>
            </a:r>
            <a:r>
              <a:rPr lang="ru-RU" sz="2000" b="1" dirty="0" err="1" smtClean="0">
                <a:solidFill>
                  <a:schemeClr val="bg1"/>
                </a:solidFill>
              </a:rPr>
              <a:t>Тугиловский</a:t>
            </a:r>
            <a:r>
              <a:rPr lang="ru-RU" sz="2000" b="1" dirty="0" smtClean="0">
                <a:solidFill>
                  <a:schemeClr val="bg1"/>
                </a:solidFill>
              </a:rPr>
              <a:t>, что ли?» — «Так точно, — отвечал Алексей, — я камердинер молодого барина». Алексею хотелось уравнять их отношения. Но Лиза поглядела на него и засмеялась. «А лжешь, — сказала она, — не на дуру напал. Вижу, что ты сам барин».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980" y="173015"/>
            <a:ext cx="5453681" cy="4112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3039496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5839" y="289719"/>
            <a:ext cx="4876800" cy="36576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98696" y="1769342"/>
            <a:ext cx="5901418" cy="432216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17714" y="3947320"/>
            <a:ext cx="568098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	</a:t>
            </a:r>
            <a:r>
              <a:rPr lang="ru-RU" b="1" dirty="0" smtClean="0">
                <a:solidFill>
                  <a:schemeClr val="bg1"/>
                </a:solidFill>
              </a:rPr>
              <a:t>«Соседи, завтракая, разговорились довольно дружелюбно. Муромский попросил у </a:t>
            </a:r>
            <a:r>
              <a:rPr lang="ru-RU" b="1" dirty="0" err="1" smtClean="0">
                <a:solidFill>
                  <a:schemeClr val="bg1"/>
                </a:solidFill>
              </a:rPr>
              <a:t>Берестова</a:t>
            </a:r>
            <a:r>
              <a:rPr lang="ru-RU" b="1" dirty="0" smtClean="0">
                <a:solidFill>
                  <a:schemeClr val="bg1"/>
                </a:solidFill>
              </a:rPr>
              <a:t> дрожек, ибо признался, что от ушибу не был он в состоянии доехать до дома верхом. Берестов проводил его до самого крыльца, а Муромский уехал не прежде, как взяв с него честное слово на другой же день (и с Алексеем Ивановичем) приехать отобедать по-приятельски в </a:t>
            </a:r>
            <a:r>
              <a:rPr lang="ru-RU" b="1" dirty="0" err="1" smtClean="0">
                <a:solidFill>
                  <a:schemeClr val="bg1"/>
                </a:solidFill>
              </a:rPr>
              <a:t>Прилучино</a:t>
            </a:r>
            <a:r>
              <a:rPr lang="ru-RU" b="1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b="1" dirty="0">
                <a:solidFill>
                  <a:schemeClr val="bg1"/>
                </a:solidFill>
              </a:rPr>
              <a:t>	</a:t>
            </a:r>
            <a:r>
              <a:rPr lang="ru-RU" b="1" dirty="0" smtClean="0">
                <a:solidFill>
                  <a:schemeClr val="bg1"/>
                </a:solidFill>
              </a:rPr>
              <a:t>Таким образом вражда старинная и глубоко укоренившаяся, казалось, готова была прекратиться …»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659404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554686" y="2264228"/>
            <a:ext cx="44958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«…Лиза, набелена была по уши, насурьмлена пуще самой мисс </a:t>
            </a:r>
            <a:r>
              <a:rPr lang="ru-RU" sz="2000" b="1" dirty="0" err="1" smtClean="0">
                <a:solidFill>
                  <a:schemeClr val="bg1"/>
                </a:solidFill>
              </a:rPr>
              <a:t>Жаксон</a:t>
            </a:r>
            <a:r>
              <a:rPr lang="ru-RU" sz="2000" b="1" dirty="0" smtClean="0">
                <a:solidFill>
                  <a:schemeClr val="bg1"/>
                </a:solidFill>
              </a:rPr>
              <a:t>; фальшивые локоны, гораздо светлее собственных ее волос, взбиты были, как парик Людовика XIV; рукава торчали, как фижмы у </a:t>
            </a:r>
            <a:r>
              <a:rPr lang="ru-RU" sz="2000" b="1" dirty="0" err="1" smtClean="0">
                <a:solidFill>
                  <a:schemeClr val="bg1"/>
                </a:solidFill>
              </a:rPr>
              <a:t>Madame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de</a:t>
            </a:r>
            <a:r>
              <a:rPr lang="ru-RU" sz="2000" b="1" dirty="0" smtClean="0">
                <a:solidFill>
                  <a:schemeClr val="bg1"/>
                </a:solidFill>
              </a:rPr>
              <a:t> </a:t>
            </a:r>
            <a:r>
              <a:rPr lang="ru-RU" sz="2000" b="1" dirty="0" err="1" smtClean="0">
                <a:solidFill>
                  <a:schemeClr val="bg1"/>
                </a:solidFill>
              </a:rPr>
              <a:t>Pompadour</a:t>
            </a:r>
            <a:r>
              <a:rPr lang="ru-RU" sz="2000" b="1" dirty="0" smtClean="0">
                <a:solidFill>
                  <a:schemeClr val="bg1"/>
                </a:solidFill>
              </a:rPr>
              <a:t>; талия была перетянута, как буква икс, и все бриллианты ее матери, еще не заложенные в ломбарде, сияли на ее пальцах, шее и ушах.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</a:rPr>
              <a:t>Алексей не мог узнать свою Акулину в этой смешной и блестящей барышне».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044" y="1885504"/>
            <a:ext cx="5635292" cy="42828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1348049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466113" y="1426029"/>
            <a:ext cx="529045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	</a:t>
            </a:r>
            <a:r>
              <a:rPr lang="ru-RU" b="1" dirty="0" smtClean="0">
                <a:solidFill>
                  <a:schemeClr val="bg1"/>
                </a:solidFill>
              </a:rPr>
              <a:t>«</a:t>
            </a:r>
            <a:r>
              <a:rPr lang="ru-RU" sz="2000" b="1" dirty="0" smtClean="0">
                <a:solidFill>
                  <a:schemeClr val="bg1"/>
                </a:solidFill>
              </a:rPr>
              <a:t>Они сели. Алексей вынул из кармана карандаш и записную книжку, и Акулина выучилась азбуке удивительно скоро. Алексей не мог надивиться её  понятливости.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</a:rPr>
              <a:t>На следующее утро она захотела попробовать и писать; сначала карандаш не слушался ее, но через несколько минут она и вырисовывать буквы стала довольно порядочно».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30" y="2123732"/>
            <a:ext cx="5826742" cy="437005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516961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69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192" y="1711252"/>
            <a:ext cx="6486771" cy="489102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1257" y="4412570"/>
            <a:ext cx="5410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	«Прошла неделя, и между ними завелась переписка. Почтовая контора  учреждена была в дупле старого дуба. Настя втайне исправляла должность  </a:t>
            </a:r>
            <a:r>
              <a:rPr lang="ru-RU" b="1" dirty="0" err="1" smtClean="0">
                <a:solidFill>
                  <a:schemeClr val="bg1"/>
                </a:solidFill>
              </a:rPr>
              <a:t>почталиона</a:t>
            </a:r>
            <a:r>
              <a:rPr lang="ru-RU" b="1" dirty="0" smtClean="0">
                <a:solidFill>
                  <a:schemeClr val="bg1"/>
                </a:solidFill>
              </a:rPr>
              <a:t>. </a:t>
            </a:r>
          </a:p>
          <a:p>
            <a:r>
              <a:rPr lang="ru-RU" b="1" dirty="0">
                <a:solidFill>
                  <a:schemeClr val="bg1"/>
                </a:solidFill>
              </a:rPr>
              <a:t>	</a:t>
            </a:r>
            <a:r>
              <a:rPr lang="ru-RU" b="1" dirty="0" smtClean="0">
                <a:solidFill>
                  <a:schemeClr val="bg1"/>
                </a:solidFill>
              </a:rPr>
              <a:t>Туда приносил Алексей крупным почерком написанные письма, и там же находил на синей простой бумаге </a:t>
            </a:r>
            <a:r>
              <a:rPr lang="ru-RU" b="1" dirty="0" err="1" smtClean="0">
                <a:solidFill>
                  <a:schemeClr val="bg1"/>
                </a:solidFill>
              </a:rPr>
              <a:t>каракульки</a:t>
            </a:r>
            <a:r>
              <a:rPr lang="ru-RU" b="1" dirty="0" smtClean="0">
                <a:solidFill>
                  <a:schemeClr val="bg1"/>
                </a:solidFill>
              </a:rPr>
              <a:t> своей любезной».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97" y="352762"/>
            <a:ext cx="5210962" cy="38040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5891228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097920" y="642258"/>
            <a:ext cx="39090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« …не прошло еще и двух месяцев, а мой Алексей был уже влюблен без памяти, и Лиза была не равнодушнее, хотя и молчаливее его. Оба они были счастливы настоящим и мало думали о будущем».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2517745"/>
            <a:ext cx="5312229" cy="40136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4891" y="1752454"/>
            <a:ext cx="4182218" cy="335309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821627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827" y="1705200"/>
            <a:ext cx="6477001" cy="485775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90655" y="1208314"/>
            <a:ext cx="509451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«- …а покамест намерен я тебя женить.</a:t>
            </a:r>
          </a:p>
          <a:p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— На ком это, батюшка?— спросил изумленный Алексей.</a:t>
            </a:r>
          </a:p>
          <a:p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— На Лизавете Григорьевне Муромской, — отвечал Иван Петрович; — невеста хоть куда; не правда ли?</a:t>
            </a:r>
          </a:p>
          <a:p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— Батюшка, я о женитьбе еще не думаю.</a:t>
            </a:r>
          </a:p>
          <a:p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— Ты не думаешь, так я за тебя думал и передумал.</a:t>
            </a:r>
          </a:p>
          <a:p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— Воля ваша, Лиза Муромская мне вовсе не нравится.</a:t>
            </a:r>
          </a:p>
          <a:p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— После понравится. Стерпится, слюбится».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208146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5" y="723480"/>
            <a:ext cx="8022766" cy="580848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7201" y="4974772"/>
            <a:ext cx="868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prstClr val="white"/>
                </a:solidFill>
              </a:rPr>
              <a:t>	</a:t>
            </a:r>
            <a:r>
              <a:rPr lang="ru-RU" sz="2000" b="1" dirty="0" smtClean="0">
                <a:solidFill>
                  <a:prstClr val="white"/>
                </a:solidFill>
              </a:rPr>
              <a:t>«</a:t>
            </a:r>
            <a:r>
              <a:rPr lang="ru-RU" sz="2000" b="1" dirty="0">
                <a:solidFill>
                  <a:prstClr val="white"/>
                </a:solidFill>
              </a:rPr>
              <a:t>В первый раз видел он ясно, что он в нее страстно влюблен; романическая мысль жениться на крестьянке и жить своими трудами пришла ему в голову, и чем более думал он о сем решительном поступке, тем более находил в нем благоразумия».</a:t>
            </a:r>
          </a:p>
        </p:txBody>
      </p:sp>
    </p:spTree>
    <p:extLst>
      <p:ext uri="{BB962C8B-B14F-4D97-AF65-F5344CB8AC3E}">
        <p14:creationId xmlns="" xmlns:p14="http://schemas.microsoft.com/office/powerpoint/2010/main" val="424022955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751114"/>
            <a:ext cx="6858000" cy="51816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717971" y="2231571"/>
            <a:ext cx="399505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white"/>
                </a:solidFill>
              </a:rPr>
              <a:t>«Он вошел... и остолбенел! Лиза... нет Акулина, милая смуглая Акулина, не в сарафане, а в белом утреннем платьице, сидела перед окном и читала его письмо; она так была занята, что не слыхала, как он и </a:t>
            </a:r>
            <a:r>
              <a:rPr lang="ru-RU" b="1" dirty="0" smtClean="0">
                <a:solidFill>
                  <a:prstClr val="white"/>
                </a:solidFill>
              </a:rPr>
              <a:t>вошел».</a:t>
            </a:r>
            <a:endParaRPr lang="ru-RU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66005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5067" y="1697038"/>
            <a:ext cx="4762500" cy="3810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339567" y="435430"/>
            <a:ext cx="53408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	</a:t>
            </a:r>
            <a:r>
              <a:rPr lang="ru-RU" dirty="0">
                <a:solidFill>
                  <a:schemeClr val="bg1"/>
                </a:solidFill>
              </a:rPr>
              <a:t>	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</a:rPr>
              <a:t>Алексей не мог удержаться от радостного восклицания. Лиза вздрогнула, подняла голову, закричала и хотела убежать. Он бросился ее удерживать».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238" y="2839488"/>
            <a:ext cx="4079175" cy="358567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7405099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606143" y="365125"/>
            <a:ext cx="6117771" cy="1325563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Болдино, осень 1830 года</a:t>
            </a:r>
            <a:endParaRPr lang="ru-RU" sz="4800" b="1" dirty="0">
              <a:solidFill>
                <a:schemeClr val="bg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477000" y="1825625"/>
            <a:ext cx="4876800" cy="435133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«Повести покойного Ивана Петровича Белкина» — цикл повестей Александра Сергеевича Пушкина, состоящий из 5 повестей и выпущенный им без указания имени настоящего автора, то есть самого Пушкина.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Книга состоит из предисловия издателя и пяти повестей:</a:t>
            </a:r>
          </a:p>
          <a:p>
            <a:pPr marL="0" indent="0"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sz="3400" b="1" dirty="0" smtClean="0">
                <a:solidFill>
                  <a:schemeClr val="bg1"/>
                </a:solidFill>
              </a:rPr>
              <a:t>«Выстрел»</a:t>
            </a:r>
          </a:p>
          <a:p>
            <a:pPr marL="0" indent="0">
              <a:buNone/>
            </a:pPr>
            <a:r>
              <a:rPr lang="ru-RU" sz="3400" b="1" dirty="0" smtClean="0">
                <a:solidFill>
                  <a:schemeClr val="bg1"/>
                </a:solidFill>
              </a:rPr>
              <a:t>«Метель»</a:t>
            </a:r>
          </a:p>
          <a:p>
            <a:pPr marL="0" indent="0">
              <a:buNone/>
            </a:pPr>
            <a:r>
              <a:rPr lang="ru-RU" sz="3400" b="1" dirty="0" smtClean="0">
                <a:solidFill>
                  <a:schemeClr val="bg1"/>
                </a:solidFill>
              </a:rPr>
              <a:t>«Гробовщик»</a:t>
            </a:r>
          </a:p>
          <a:p>
            <a:pPr marL="0" indent="0">
              <a:buNone/>
            </a:pPr>
            <a:r>
              <a:rPr lang="ru-RU" sz="3400" b="1" dirty="0" smtClean="0">
                <a:solidFill>
                  <a:schemeClr val="bg1"/>
                </a:solidFill>
              </a:rPr>
              <a:t>«Станционный смотритель»</a:t>
            </a:r>
          </a:p>
          <a:p>
            <a:pPr marL="0" indent="0">
              <a:buNone/>
            </a:pPr>
            <a:r>
              <a:rPr lang="ru-RU" sz="4600" b="1" u="sng" dirty="0" smtClean="0">
                <a:solidFill>
                  <a:srgbClr val="FF0000"/>
                </a:solidFill>
              </a:rPr>
              <a:t>«Барышня-крестьянка»</a:t>
            </a:r>
            <a:endParaRPr lang="ru-RU" sz="4600" b="1" u="sng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62" y="1688029"/>
            <a:ext cx="5798154" cy="43718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008795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43000" y="5864640"/>
            <a:ext cx="108095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«Читатели избавят меня от излишней обязанности описывать развязку».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730" y="446332"/>
            <a:ext cx="6835041" cy="51148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4090282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Использованные источники: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А.С. Пушкин .Барышня-крестьянка/ </a:t>
            </a:r>
            <a:r>
              <a:rPr lang="en-US" b="1" dirty="0" smtClean="0">
                <a:solidFill>
                  <a:schemeClr val="bg1"/>
                </a:solidFill>
                <a:hlinkClick r:id="rId3"/>
              </a:rPr>
              <a:t>http://www.rvb.ru/pushkin/01text/06prose/01prose/0862.htm</a:t>
            </a:r>
            <a:endParaRPr lang="ru-RU" b="1" dirty="0">
              <a:solidFill>
                <a:schemeClr val="bg1"/>
              </a:solidFill>
            </a:endParaRPr>
          </a:p>
          <a:p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В презентации использованы кадры из фильма «Барышня-крестьянка»(1995год).</a:t>
            </a:r>
          </a:p>
          <a:p>
            <a:pPr marL="0" indent="0">
              <a:buNone/>
            </a:pPr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Иллюстрация к повести(титульный слайд)/ </a:t>
            </a:r>
            <a:r>
              <a:rPr lang="en-US" b="1" dirty="0" smtClean="0">
                <a:solidFill>
                  <a:schemeClr val="bg1"/>
                </a:solidFill>
                <a:hlinkClick r:id="rId4"/>
              </a:rPr>
              <a:t>http://illustrators.ru/illustrations/441137</a:t>
            </a:r>
            <a:endParaRPr lang="ru-RU" b="1" dirty="0" smtClean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Усадьба/</a:t>
            </a:r>
            <a:r>
              <a:rPr lang="en-US" b="1" dirty="0" smtClean="0">
                <a:solidFill>
                  <a:schemeClr val="bg1"/>
                </a:solidFill>
              </a:rPr>
              <a:t>http://www.salonfleur.ru/interesnoe/svadebnye-traditsii/svadba-v-usadbe</a:t>
            </a:r>
            <a:endParaRPr lang="ru-RU" b="1" dirty="0" smtClean="0">
              <a:solidFill>
                <a:schemeClr val="bg1"/>
              </a:solidFill>
            </a:endParaRPr>
          </a:p>
          <a:p>
            <a:endParaRPr lang="ru-RU" b="1" dirty="0" smtClean="0">
              <a:solidFill>
                <a:schemeClr val="bg1"/>
              </a:solidFill>
            </a:endParaRPr>
          </a:p>
          <a:p>
            <a:endParaRPr lang="ru-RU" b="1" dirty="0" smtClean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976330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115" y="1306286"/>
            <a:ext cx="9524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«В одной из отдаленных наших губерний…» 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145" y="2110512"/>
            <a:ext cx="7149831" cy="47474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6358532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err="1" smtClean="0">
                <a:solidFill>
                  <a:schemeClr val="bg1"/>
                </a:solidFill>
              </a:rPr>
              <a:t>Берестовы</a:t>
            </a:r>
            <a:r>
              <a:rPr lang="ru-RU" b="1" u="sng" dirty="0" smtClean="0">
                <a:solidFill>
                  <a:schemeClr val="bg1"/>
                </a:solidFill>
              </a:rPr>
              <a:t> </a:t>
            </a:r>
            <a:endParaRPr lang="ru-RU" b="1" u="sng" dirty="0">
              <a:solidFill>
                <a:schemeClr val="bg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15404" y="1175657"/>
            <a:ext cx="6462939" cy="500130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200" b="1" u="sng" dirty="0" smtClean="0">
                <a:solidFill>
                  <a:schemeClr val="bg1"/>
                </a:solidFill>
              </a:rPr>
              <a:t>Иван Петрович Берестов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	</a:t>
            </a:r>
            <a:r>
              <a:rPr lang="ru-RU" b="1" dirty="0" smtClean="0">
                <a:solidFill>
                  <a:schemeClr val="bg1"/>
                </a:solidFill>
              </a:rPr>
              <a:t>«В молодости своей служил он в гвардии, вышел в отставку в начале 1797 года, уехал в свою деревню и с тех пор он оттуда не выезжал. Он был женат на бедной дворянке, которая умерла в родах, в то время как он находился в отъезжем поле. 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	</a:t>
            </a:r>
            <a:r>
              <a:rPr lang="ru-RU" b="1" dirty="0" smtClean="0">
                <a:solidFill>
                  <a:schemeClr val="bg1"/>
                </a:solidFill>
              </a:rPr>
              <a:t>Хозяйственные упражнения скоро его утешили. Он выстроил дом по собственному плану, завел у себя суконную фабрику, утроил доходы и стал почитать себя умнейшим человеком во всем околотке…»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80" name="Picture 8" descr="Повести Белкина -6- - Школа Веселых Зате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86" y="2621927"/>
            <a:ext cx="4988832" cy="37416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1037408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err="1" smtClean="0">
                <a:solidFill>
                  <a:schemeClr val="bg1"/>
                </a:solidFill>
              </a:rPr>
              <a:t>Берестовы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Барышня-крестьянка (1995) DVDRip &quot; Торрент трекер фильмов - FREE-FILMY.RU - кинофильмы бесплатно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29" y="2239282"/>
            <a:ext cx="5439172" cy="43513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912429" y="1520825"/>
            <a:ext cx="485502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 smtClean="0">
                <a:solidFill>
                  <a:schemeClr val="bg1"/>
                </a:solidFill>
              </a:rPr>
              <a:t>Алексей Берестов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	</a:t>
            </a:r>
            <a:r>
              <a:rPr lang="ru-RU" sz="2400" b="1" dirty="0" smtClean="0">
                <a:solidFill>
                  <a:schemeClr val="bg1"/>
                </a:solidFill>
              </a:rPr>
              <a:t>«Он был воспитан в *** университете и намеревался вступить в военную службу, но отец на то не соглашался. К статской службе молодой человек чувствовал себя совершенно неспособным.</a:t>
            </a:r>
          </a:p>
          <a:p>
            <a:r>
              <a:rPr lang="ru-RU" sz="2400" b="1" dirty="0">
                <a:solidFill>
                  <a:schemeClr val="bg1"/>
                </a:solidFill>
              </a:rPr>
              <a:t>	</a:t>
            </a:r>
            <a:r>
              <a:rPr lang="ru-RU" sz="2400" b="1" dirty="0" smtClean="0">
                <a:solidFill>
                  <a:schemeClr val="bg1"/>
                </a:solidFill>
              </a:rPr>
              <a:t> Они друг другу не уступали, и молодой Алексей стал жить покамест барином, отпустив усы на всякий случай».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787799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5943" y="365125"/>
            <a:ext cx="11157857" cy="1325563"/>
          </a:xfrm>
        </p:spPr>
        <p:txBody>
          <a:bodyPr/>
          <a:lstStyle/>
          <a:p>
            <a:r>
              <a:rPr lang="ru-RU" b="1" u="sng" dirty="0" smtClean="0">
                <a:solidFill>
                  <a:schemeClr val="bg1"/>
                </a:solidFill>
              </a:rPr>
              <a:t>Муромские </a:t>
            </a:r>
            <a:endParaRPr lang="ru-RU" b="1" u="sng" dirty="0">
              <a:solidFill>
                <a:schemeClr val="bg1"/>
              </a:solidFill>
            </a:endParaRPr>
          </a:p>
        </p:txBody>
      </p:sp>
      <p:pic>
        <p:nvPicPr>
          <p:cNvPr id="1028" name="Picture 4" descr="http://s019.radikal.ru/i623/1208/e3/a377025a97b9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0744" y="2210707"/>
            <a:ext cx="5674999" cy="41272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520543" y="838201"/>
            <a:ext cx="526868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…</a:t>
            </a:r>
            <a:r>
              <a:rPr lang="ru-RU" sz="2800" b="1" u="sng" dirty="0" smtClean="0">
                <a:solidFill>
                  <a:schemeClr val="bg1"/>
                </a:solidFill>
              </a:rPr>
              <a:t>Григорий Иванович Муромский</a:t>
            </a:r>
            <a:r>
              <a:rPr lang="ru-RU" dirty="0" smtClean="0"/>
              <a:t>. </a:t>
            </a:r>
          </a:p>
          <a:p>
            <a:r>
              <a:rPr lang="ru-RU" sz="2000" dirty="0" smtClean="0">
                <a:solidFill>
                  <a:schemeClr val="bg1"/>
                </a:solidFill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</a:rPr>
              <a:t>«Этот был настоящий русский барин. Промотав в Москве большую часть имения своего и на ту пору овдовев, уехал он в последнюю свою деревню, где продолжал проказничать, но уже в новом роде. </a:t>
            </a:r>
          </a:p>
          <a:p>
            <a:r>
              <a:rPr lang="ru-RU" sz="2000" b="1" dirty="0">
                <a:solidFill>
                  <a:schemeClr val="bg1"/>
                </a:solidFill>
              </a:rPr>
              <a:t>	</a:t>
            </a:r>
            <a:r>
              <a:rPr lang="ru-RU" sz="2000" b="1" dirty="0" smtClean="0">
                <a:solidFill>
                  <a:schemeClr val="bg1"/>
                </a:solidFill>
              </a:rPr>
              <a:t>Развел он английский сад, на который тратил почти все остальные доходы. У дочери его была мадам англичанка. Поля свои обрабатывал он по английской методе</a:t>
            </a:r>
            <a:r>
              <a:rPr lang="ru-RU" sz="2000" b="1" dirty="0">
                <a:solidFill>
                  <a:schemeClr val="bg1"/>
                </a:solidFill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</a:rPr>
              <a:t>и несмотря на значительное уменьшение расходов, доходы </a:t>
            </a:r>
            <a:r>
              <a:rPr lang="ru-RU" sz="2000" b="1" dirty="0" err="1" smtClean="0">
                <a:solidFill>
                  <a:schemeClr val="bg1"/>
                </a:solidFill>
              </a:rPr>
              <a:t>Григорья</a:t>
            </a:r>
            <a:r>
              <a:rPr lang="ru-RU" sz="2000" b="1" dirty="0" smtClean="0">
                <a:solidFill>
                  <a:schemeClr val="bg1"/>
                </a:solidFill>
              </a:rPr>
              <a:t> Ивановича не прибавлялись; он и в деревне находил способ входить в новые долги; со всем тем почитался человеком не глупым…»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185209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Муромские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095999" y="783771"/>
            <a:ext cx="5856513" cy="53931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u="sng" dirty="0" smtClean="0">
                <a:solidFill>
                  <a:schemeClr val="bg1"/>
                </a:solidFill>
              </a:rPr>
              <a:t>Лиза</a:t>
            </a:r>
          </a:p>
          <a:p>
            <a:pPr marL="0" indent="0" algn="ctr">
              <a:buNone/>
            </a:pPr>
            <a:endParaRPr lang="ru-RU" sz="3200" b="1" u="sng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	</a:t>
            </a:r>
            <a:r>
              <a:rPr lang="ru-RU" b="1" dirty="0" smtClean="0">
                <a:solidFill>
                  <a:schemeClr val="bg1"/>
                </a:solidFill>
              </a:rPr>
              <a:t>«Ей </a:t>
            </a:r>
            <a:r>
              <a:rPr lang="ru-RU" b="1" dirty="0">
                <a:solidFill>
                  <a:schemeClr val="bg1"/>
                </a:solidFill>
              </a:rPr>
              <a:t>было семнадцать лет. Черные глаза оживляли ее смуглое и очень приятное лицо. Она была единственное и следственно балованное дитя. </a:t>
            </a:r>
            <a:endParaRPr lang="ru-RU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bg1"/>
                </a:solidFill>
              </a:rPr>
              <a:t>	</a:t>
            </a:r>
            <a:r>
              <a:rPr lang="ru-RU" b="1" dirty="0" smtClean="0">
                <a:solidFill>
                  <a:schemeClr val="bg1"/>
                </a:solidFill>
              </a:rPr>
              <a:t>Ее </a:t>
            </a:r>
            <a:r>
              <a:rPr lang="ru-RU" b="1" dirty="0">
                <a:solidFill>
                  <a:schemeClr val="bg1"/>
                </a:solidFill>
              </a:rPr>
              <a:t>резвость и поминутные проказы восхищали отца и приводили в отчаянье ее мадам мисс </a:t>
            </a:r>
            <a:r>
              <a:rPr lang="ru-RU" b="1" dirty="0" err="1" smtClean="0">
                <a:solidFill>
                  <a:schemeClr val="bg1"/>
                </a:solidFill>
              </a:rPr>
              <a:t>Жаксон</a:t>
            </a:r>
            <a:r>
              <a:rPr lang="ru-RU" b="1" dirty="0" smtClean="0">
                <a:solidFill>
                  <a:schemeClr val="bg1"/>
                </a:solidFill>
              </a:rPr>
              <a:t>…»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	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42" y="1690688"/>
            <a:ext cx="5663769" cy="42364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759112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727369" y="1230086"/>
            <a:ext cx="4615763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2800" b="1" dirty="0" smtClean="0">
                <a:solidFill>
                  <a:prstClr val="white"/>
                </a:solidFill>
              </a:rPr>
              <a:t>«За </a:t>
            </a:r>
            <a:r>
              <a:rPr lang="ru-RU" sz="2800" b="1" dirty="0">
                <a:solidFill>
                  <a:prstClr val="white"/>
                </a:solidFill>
              </a:rPr>
              <a:t>Лизою ходила Настя; она была постарше, но столь же ветрена, как и ее барышня. Лиза очень любила ее, открывала ей все свои тайны, вместе с нею обдумывала свои затеи…»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83" y="1913262"/>
            <a:ext cx="5714286" cy="43333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0270094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4294967295"/>
          </p:nvPr>
        </p:nvSpPr>
        <p:spPr>
          <a:xfrm>
            <a:off x="5736770" y="631371"/>
            <a:ext cx="6183085" cy="416922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«— Как бы мне хотелось его видеть! — сказала Лиза со вздохом.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— Да что же тут мудреного? </a:t>
            </a:r>
            <a:r>
              <a:rPr lang="ru-RU" b="1" dirty="0" err="1" smtClean="0">
                <a:solidFill>
                  <a:schemeClr val="bg1"/>
                </a:solidFill>
              </a:rPr>
              <a:t>Тугилово</a:t>
            </a:r>
            <a:r>
              <a:rPr lang="ru-RU" b="1" dirty="0" smtClean="0">
                <a:solidFill>
                  <a:schemeClr val="bg1"/>
                </a:solidFill>
              </a:rPr>
              <a:t> от нас недалеко, всего три версты: </a:t>
            </a:r>
            <a:r>
              <a:rPr lang="ru-RU" b="1" dirty="0" err="1" smtClean="0">
                <a:solidFill>
                  <a:schemeClr val="bg1"/>
                </a:solidFill>
              </a:rPr>
              <a:t>подите</a:t>
            </a:r>
            <a:r>
              <a:rPr lang="ru-RU" b="1" dirty="0" smtClean="0">
                <a:solidFill>
                  <a:schemeClr val="bg1"/>
                </a:solidFill>
              </a:rPr>
              <a:t> гулять в ту сторону или поезжайте верхом; вы, верно, встретите его. Он же всякой день, рано поутру, ходит с ружьем на охоту.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bg1"/>
                </a:solidFill>
              </a:rPr>
              <a:t>— Да нет, нехорошо. Он может подумать, что я за ним гоняюсь. К тому же отцы наши в ссоре, так и мне все же нельзя будет с ним познакомиться... Ах, Настя! Знаешь ли что? Наряжусь я </a:t>
            </a:r>
            <a:r>
              <a:rPr lang="ru-RU" b="1" dirty="0" err="1" smtClean="0">
                <a:solidFill>
                  <a:schemeClr val="bg1"/>
                </a:solidFill>
              </a:rPr>
              <a:t>крестьянкою</a:t>
            </a:r>
            <a:r>
              <a:rPr lang="ru-RU" b="1" dirty="0" smtClean="0">
                <a:solidFill>
                  <a:schemeClr val="bg1"/>
                </a:solidFill>
              </a:rPr>
              <a:t>!»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1385" y="2549978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4530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602</Words>
  <Application>Microsoft Office PowerPoint</Application>
  <PresentationFormat>Произвольный</PresentationFormat>
  <Paragraphs>70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А.С. Пушкин  «Барышня-крестьянка»</vt:lpstr>
      <vt:lpstr>Болдино, осень 1830 года</vt:lpstr>
      <vt:lpstr>Слайд 3</vt:lpstr>
      <vt:lpstr>Берестовы </vt:lpstr>
      <vt:lpstr>Берестовы </vt:lpstr>
      <vt:lpstr>Муромские </vt:lpstr>
      <vt:lpstr>Муромские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Использованные источники: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А.С. Пушкин  «Барышня-крестьянка»</dc:title>
  <dc:creator>Татьяна</dc:creator>
  <cp:lastModifiedBy>1</cp:lastModifiedBy>
  <cp:revision>27</cp:revision>
  <dcterms:created xsi:type="dcterms:W3CDTF">2014-10-24T19:37:57Z</dcterms:created>
  <dcterms:modified xsi:type="dcterms:W3CDTF">2015-12-19T11:30:57Z</dcterms:modified>
</cp:coreProperties>
</file>